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92" r:id="rId3"/>
    <p:sldId id="293" r:id="rId4"/>
    <p:sldId id="294" r:id="rId5"/>
  </p:sldIdLst>
  <p:sldSz cx="9144000" cy="6858000" type="screen4x3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kijä" initials="T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A29"/>
    <a:srgbClr val="9966FF"/>
    <a:srgbClr val="FFFF66"/>
    <a:srgbClr val="FF6600"/>
    <a:srgbClr val="1AB233"/>
    <a:srgbClr val="84D0F0"/>
    <a:srgbClr val="189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62" y="-120"/>
      </p:cViewPr>
      <p:guideLst>
        <p:guide orient="horz" pos="2142"/>
        <p:guide pos="311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12.1.2015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9242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12.1.2015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197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SYKE_LK_2_pohja_2401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64" y="3048"/>
            <a:ext cx="9135872" cy="685190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 / organisaation nimi</a:t>
            </a:r>
          </a:p>
          <a:p>
            <a:r>
              <a:rPr lang="fi-FI" dirty="0" smtClean="0"/>
              <a:t>tilaisuus,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+pyöre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112000" y="2091600"/>
            <a:ext cx="5400000" cy="540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indent="0">
              <a:buNone/>
              <a:defRPr sz="1600" b="0" i="1">
                <a:solidFill>
                  <a:srgbClr val="FF0000"/>
                </a:solidFill>
                <a:effectLst/>
              </a:defRPr>
            </a:lvl1pPr>
          </a:lstStyle>
          <a:p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14D4-D9BA-438D-B2CF-2F4AE6A981BB}" type="datetime1">
              <a:rPr lang="fi-FI" smtClean="0"/>
              <a:pPr/>
              <a:t>12.1.2015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87452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pyöreäkuva (is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3" hasCustomPrompt="1"/>
          </p:nvPr>
        </p:nvSpPr>
        <p:spPr>
          <a:xfrm>
            <a:off x="3275856" y="1197352"/>
            <a:ext cx="6912000" cy="6912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52400" dist="25400" dir="8100000" algn="tl" rotWithShape="0">
              <a:prstClr val="black">
                <a:alpha val="60000"/>
              </a:prstClr>
            </a:outerShdw>
          </a:effectLst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600" i="1">
                <a:solidFill>
                  <a:srgbClr val="FF0000"/>
                </a:solidFill>
              </a:defRPr>
            </a:lvl1pPr>
          </a:lstStyle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4653136"/>
            <a:ext cx="1944216" cy="1656184"/>
          </a:xfrm>
        </p:spPr>
        <p:txBody>
          <a:bodyPr anchor="ctr"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2ED4-CE0E-43BC-A664-F7AE55167330}" type="datetime1">
              <a:rPr lang="fi-FI" smtClean="0"/>
              <a:pPr/>
              <a:t>12.1.2015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EA72-D286-4B30-B9A9-B75CBB4D8D72}" type="datetime1">
              <a:rPr lang="fi-FI" smtClean="0"/>
              <a:pPr/>
              <a:t>12.1.2015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4740-2FB6-4BC7-B1D8-556506B449A9}" type="datetime1">
              <a:rPr lang="fi-FI" smtClean="0"/>
              <a:pPr/>
              <a:t>12.1.2015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SYKE_LK_2_pohja_2401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64" y="3048"/>
            <a:ext cx="9135872" cy="6851904"/>
          </a:xfrm>
          <a:prstGeom prst="rect">
            <a:avLst/>
          </a:prstGeom>
        </p:spPr>
      </p:pic>
      <p:sp>
        <p:nvSpPr>
          <p:cNvPr id="11" name="Kuvan paikkamerkki 7"/>
          <p:cNvSpPr>
            <a:spLocks noGrp="1"/>
          </p:cNvSpPr>
          <p:nvPr>
            <p:ph type="pic" sz="quarter" idx="13" hasCustomPrompt="1"/>
          </p:nvPr>
        </p:nvSpPr>
        <p:spPr>
          <a:xfrm>
            <a:off x="547200" y="-27000"/>
            <a:ext cx="8604000" cy="6912000"/>
          </a:xfrm>
          <a:custGeom>
            <a:avLst/>
            <a:gdLst>
              <a:gd name="connsiteX0" fmla="*/ 0 w 8604250"/>
              <a:gd name="connsiteY0" fmla="*/ 0 h 6858000"/>
              <a:gd name="connsiteX1" fmla="*/ 8604250 w 8604250"/>
              <a:gd name="connsiteY1" fmla="*/ 0 h 6858000"/>
              <a:gd name="connsiteX2" fmla="*/ 8604250 w 8604250"/>
              <a:gd name="connsiteY2" fmla="*/ 6858000 h 6858000"/>
              <a:gd name="connsiteX3" fmla="*/ 0 w 8604250"/>
              <a:gd name="connsiteY3" fmla="*/ 6858000 h 6858000"/>
              <a:gd name="connsiteX4" fmla="*/ 0 w 8604250"/>
              <a:gd name="connsiteY4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8612372 w 8612372"/>
              <a:gd name="connsiteY2" fmla="*/ 0 h 6858000"/>
              <a:gd name="connsiteX3" fmla="*/ 8612372 w 8612372"/>
              <a:gd name="connsiteY3" fmla="*/ 6858000 h 6858000"/>
              <a:gd name="connsiteX4" fmla="*/ 8122 w 8612372"/>
              <a:gd name="connsiteY4" fmla="*/ 6858000 h 6858000"/>
              <a:gd name="connsiteX5" fmla="*/ 0 w 8612372"/>
              <a:gd name="connsiteY5" fmla="*/ 3327991 h 6858000"/>
              <a:gd name="connsiteX6" fmla="*/ 8122 w 8612372"/>
              <a:gd name="connsiteY6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723014 w 9335386"/>
              <a:gd name="connsiteY0" fmla="*/ 3327991 h 6858000"/>
              <a:gd name="connsiteX1" fmla="*/ 1446028 w 9335386"/>
              <a:gd name="connsiteY1" fmla="*/ 0 h 6858000"/>
              <a:gd name="connsiteX2" fmla="*/ 1446028 w 9335386"/>
              <a:gd name="connsiteY2" fmla="*/ 0 h 6858000"/>
              <a:gd name="connsiteX3" fmla="*/ 9335386 w 9335386"/>
              <a:gd name="connsiteY3" fmla="*/ 0 h 6858000"/>
              <a:gd name="connsiteX4" fmla="*/ 9335386 w 9335386"/>
              <a:gd name="connsiteY4" fmla="*/ 6858000 h 6858000"/>
              <a:gd name="connsiteX5" fmla="*/ 1435395 w 9335386"/>
              <a:gd name="connsiteY5" fmla="*/ 6847367 h 6858000"/>
              <a:gd name="connsiteX6" fmla="*/ 723014 w 9335386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938688"/>
              <a:gd name="connsiteY0" fmla="*/ 3327991 h 6858000"/>
              <a:gd name="connsiteX1" fmla="*/ 1049330 w 8938688"/>
              <a:gd name="connsiteY1" fmla="*/ 0 h 6858000"/>
              <a:gd name="connsiteX2" fmla="*/ 1049330 w 8938688"/>
              <a:gd name="connsiteY2" fmla="*/ 0 h 6858000"/>
              <a:gd name="connsiteX3" fmla="*/ 8938688 w 8938688"/>
              <a:gd name="connsiteY3" fmla="*/ 0 h 6858000"/>
              <a:gd name="connsiteX4" fmla="*/ 8938688 w 8938688"/>
              <a:gd name="connsiteY4" fmla="*/ 6858000 h 6858000"/>
              <a:gd name="connsiteX5" fmla="*/ 1038697 w 8938688"/>
              <a:gd name="connsiteY5" fmla="*/ 6847367 h 6858000"/>
              <a:gd name="connsiteX6" fmla="*/ 1772 w 8938688"/>
              <a:gd name="connsiteY6" fmla="*/ 3327991 h 6858000"/>
              <a:gd name="connsiteX0" fmla="*/ 1772 w 8579156"/>
              <a:gd name="connsiteY0" fmla="*/ 3327991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27991 h 6858000"/>
              <a:gd name="connsiteX0" fmla="*/ 1772 w 8579156"/>
              <a:gd name="connsiteY0" fmla="*/ 34806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806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384" h="6858000">
                <a:moveTo>
                  <a:pt x="0" y="3435074"/>
                </a:moveTo>
                <a:cubicBezTo>
                  <a:pt x="46100" y="2181673"/>
                  <a:pt x="186062" y="1193346"/>
                  <a:pt x="688026" y="0"/>
                </a:cubicBezTo>
                <a:lnTo>
                  <a:pt x="688026" y="0"/>
                </a:lnTo>
                <a:lnTo>
                  <a:pt x="8577384" y="0"/>
                </a:lnTo>
                <a:lnTo>
                  <a:pt x="8577384" y="6858000"/>
                </a:lnTo>
                <a:lnTo>
                  <a:pt x="677393" y="6847367"/>
                </a:lnTo>
                <a:cubicBezTo>
                  <a:pt x="241458" y="5635711"/>
                  <a:pt x="21773" y="4616230"/>
                  <a:pt x="0" y="3435074"/>
                </a:cubicBezTo>
                <a:close/>
              </a:path>
            </a:pathLst>
          </a:custGeom>
        </p:spPr>
        <p:txBody>
          <a:bodyPr lIns="1440000" rIns="9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i="1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esityksen kansikuva napsauttamalla kuvaketta.</a:t>
            </a:r>
            <a:br>
              <a:rPr lang="fi-FI" dirty="0" smtClean="0"/>
            </a:br>
            <a:r>
              <a:rPr lang="fi-FI" dirty="0" smtClean="0"/>
              <a:t>Voit käyttää myös valmiita, kuvallisia etusivu-pohjia, jotka löytyvät:</a:t>
            </a:r>
            <a:br>
              <a:rPr lang="fi-FI" dirty="0" smtClean="0"/>
            </a:br>
            <a:r>
              <a:rPr lang="fi-FI" dirty="0" smtClean="0"/>
              <a:t>M:\gkk_mallipohjat\4_Powerpoint_KANSI_mallit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VIE KUVA TAAKSE LISÄTÄKSESI TEKSTIT</a:t>
            </a:r>
          </a:p>
        </p:txBody>
      </p:sp>
      <p:sp>
        <p:nvSpPr>
          <p:cNvPr id="8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 / organisaation nimi</a:t>
            </a:r>
            <a:br>
              <a:rPr lang="fi-FI" dirty="0" smtClean="0"/>
            </a:br>
            <a:r>
              <a:rPr lang="fi-FI" dirty="0" smtClean="0"/>
              <a:t>tilaisuus, päivämäärä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62DE-0D18-498F-B5A8-1D3784132800}" type="datetime1">
              <a:rPr lang="fi-FI" smtClean="0"/>
              <a:pPr/>
              <a:t>12.1.2015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7AE2-7950-4F80-98BF-45C664A0AEA1}" type="datetime1">
              <a:rPr lang="fi-FI" smtClean="0"/>
              <a:pPr/>
              <a:t>12.1.2015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35640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03648" y="2348879"/>
            <a:ext cx="7283152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1E9D-4BFF-4C4C-B9DF-AEECF469031A}" type="datetime1">
              <a:rPr lang="fi-FI" smtClean="0"/>
              <a:pPr/>
              <a:t>12.1.2015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ä +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CC5B-54A0-41EE-90FF-A6DA544375C3}" type="datetime1">
              <a:rPr lang="fi-FI" smtClean="0"/>
              <a:pPr/>
              <a:t>12.1.2015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122800" y="2350800"/>
            <a:ext cx="3564000" cy="3949899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2350800"/>
            <a:ext cx="3564000" cy="39498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484313"/>
            <a:ext cx="7272338" cy="792162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 smtClean="0"/>
              <a:t>Alaotsikko tai ingressi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7283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E2A2-2FEF-405E-8BC7-B89D96BF60D0}" type="datetime1">
              <a:rPr lang="fi-FI" smtClean="0"/>
              <a:pPr/>
              <a:t>12.1.2015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98800" y="1700808"/>
            <a:ext cx="4788000" cy="45259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403648" y="5504458"/>
            <a:ext cx="6624736" cy="804862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Kuvan selitetekstiä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A551-A4AD-4A61-9DB8-62AE266C38F7}" type="datetime1">
              <a:rPr lang="fi-FI" smtClean="0"/>
              <a:pPr/>
              <a:t>12.1.2015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403648" y="1405880"/>
            <a:ext cx="6624736" cy="410445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Lisää taulukko, kuva, </a:t>
            </a:r>
            <a:r>
              <a:rPr lang="fi-FI" dirty="0" err="1" smtClean="0"/>
              <a:t>graafi</a:t>
            </a:r>
            <a:r>
              <a:rPr lang="fi-FI" dirty="0" smtClean="0"/>
              <a:t> tai </a:t>
            </a:r>
            <a:r>
              <a:rPr lang="fi-FI" dirty="0" err="1" smtClean="0"/>
              <a:t>SmartArt</a:t>
            </a:r>
            <a:r>
              <a:rPr lang="fi-FI" dirty="0" smtClean="0"/>
              <a:t> kaavio napsauttamalla kuvaketta.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403648" y="274638"/>
            <a:ext cx="66247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pyöreäkuva(pie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471BF-BEA8-4BAF-BA78-D294509AFD9F}" type="datetime1">
              <a:rPr lang="fi-FI" smtClean="0"/>
              <a:pPr/>
              <a:t>12.1.2015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Taneli Duunari-Työntekijäinen, SYKE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403648" y="1700808"/>
            <a:ext cx="2304256" cy="4525963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3" hasCustomPrompt="1"/>
          </p:nvPr>
        </p:nvSpPr>
        <p:spPr>
          <a:xfrm>
            <a:off x="4176456" y="1700213"/>
            <a:ext cx="4500000" cy="4500000"/>
          </a:xfrm>
          <a:prstGeom prst="ellipse">
            <a:avLst/>
          </a:prstGeom>
          <a:ln w="19050">
            <a:solidFill>
              <a:schemeClr val="accent1"/>
            </a:solidFill>
          </a:ln>
          <a:effectLst>
            <a:outerShdw blurRad="127000" dist="50800" dir="2100000" algn="ctr" rotWithShape="0">
              <a:srgbClr val="000000">
                <a:alpha val="7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600" i="1" baseline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kuva napsauttamalla kuvaketta. 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syke_ppt_syke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3332"/>
            <a:ext cx="1298340" cy="685133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03648" y="1699200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Luettelo ensimmäinen taso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16200000">
            <a:off x="264096" y="357039"/>
            <a:ext cx="432049" cy="14401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0611BDDD-A73B-41BC-9FF0-59B92470BBBC}" type="datetime1">
              <a:rPr lang="fi-FI" smtClean="0"/>
              <a:pPr/>
              <a:t>12.1.2015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16200000">
            <a:off x="-816024" y="1941215"/>
            <a:ext cx="2592290" cy="14401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Taneli </a:t>
            </a:r>
            <a:r>
              <a:rPr lang="fi-FI" dirty="0" err="1" smtClean="0"/>
              <a:t>Duunari-Työntekijäinen</a:t>
            </a:r>
            <a:r>
              <a:rPr lang="fi-FI" dirty="0" smtClean="0"/>
              <a:t>, SYKE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0" r:id="rId3"/>
    <p:sldLayoutId id="2147483662" r:id="rId4"/>
    <p:sldLayoutId id="2147483660" r:id="rId5"/>
    <p:sldLayoutId id="2147483663" r:id="rId6"/>
    <p:sldLayoutId id="2147483675" r:id="rId7"/>
    <p:sldLayoutId id="2147483657" r:id="rId8"/>
    <p:sldLayoutId id="2147483681" r:id="rId9"/>
    <p:sldLayoutId id="2147483686" r:id="rId10"/>
    <p:sldLayoutId id="2147483683" r:id="rId11"/>
    <p:sldLayoutId id="2147483654" r:id="rId12"/>
    <p:sldLayoutId id="2147483655" r:id="rId13"/>
  </p:sldLayoutIdLst>
  <p:transition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○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iodiversity.europa.eu/maes" TargetMode="External"/><Relationship Id="rId4" Type="http://schemas.openxmlformats.org/officeDocument/2006/relationships/hyperlink" Target="https://circabc.europa.eu/w/browse/1eda6550-de70-4989-8d0c-f544d56e04a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781051" y="2431183"/>
            <a:ext cx="8162924" cy="1512167"/>
          </a:xfrm>
        </p:spPr>
        <p:txBody>
          <a:bodyPr>
            <a:noAutofit/>
          </a:bodyPr>
          <a:lstStyle/>
          <a:p>
            <a:r>
              <a:rPr lang="fi-F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Tietoisku:</a:t>
            </a:r>
            <a:br>
              <a:rPr lang="fi-F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Eurooppalainen ekosysteemiarvio (WG MAES – </a:t>
            </a:r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ecosystems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r>
              <a:rPr lang="fi-F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i-FI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2687749" y="4791075"/>
            <a:ext cx="4313126" cy="1828800"/>
          </a:xfrm>
        </p:spPr>
        <p:txBody>
          <a:bodyPr/>
          <a:lstStyle/>
          <a:p>
            <a:pPr algn="l"/>
            <a:r>
              <a:rPr lang="fi-FI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Petteri Vihervaara, SYKE/ LK, Helsinki</a:t>
            </a:r>
          </a:p>
          <a:p>
            <a:pPr algn="l"/>
            <a:r>
              <a:rPr lang="fi-F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Erikoistutkija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tutkimuskoordinaattori (Ekosysteemipalvelut) </a:t>
            </a:r>
          </a:p>
          <a:p>
            <a:pPr algn="l"/>
            <a:endParaRPr lang="fi-F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148316" y="4678366"/>
            <a:ext cx="7442791" cy="2094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08397" y="1236884"/>
            <a:ext cx="7048793" cy="4759877"/>
          </a:xfrm>
        </p:spPr>
        <p:txBody>
          <a:bodyPr/>
          <a:lstStyle/>
          <a:p>
            <a:r>
              <a:rPr lang="en-US" dirty="0" smtClean="0"/>
              <a:t>Launched in April 2012, working until 2020</a:t>
            </a:r>
          </a:p>
          <a:p>
            <a:r>
              <a:rPr lang="en-US" b="1" dirty="0"/>
              <a:t>The objective</a:t>
            </a:r>
            <a:r>
              <a:rPr lang="en-US" dirty="0"/>
              <a:t>: to support the implementation of Action 5 by the EU and its Member States</a:t>
            </a:r>
            <a:endParaRPr lang="en-US" dirty="0" smtClean="0"/>
          </a:p>
          <a:p>
            <a:r>
              <a:rPr lang="en-US" dirty="0" smtClean="0"/>
              <a:t>Action </a:t>
            </a:r>
            <a:r>
              <a:rPr lang="en-US" dirty="0"/>
              <a:t>5 of the EU Biodiversity Strategy to 2020 calls Member States </a:t>
            </a:r>
            <a:r>
              <a:rPr lang="en-US" b="1" dirty="0"/>
              <a:t>to map and assess the state of ecosystems </a:t>
            </a:r>
            <a:r>
              <a:rPr lang="en-US" b="1" dirty="0" smtClean="0"/>
              <a:t>and </a:t>
            </a:r>
            <a:r>
              <a:rPr lang="en-US" b="1" dirty="0"/>
              <a:t>their services</a:t>
            </a:r>
            <a:r>
              <a:rPr lang="en-US" dirty="0"/>
              <a:t> in their national territory with the assistance of the European Commission.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results of </a:t>
            </a:r>
            <a:r>
              <a:rPr lang="en-US" dirty="0" smtClean="0"/>
              <a:t>this mapping </a:t>
            </a:r>
            <a:r>
              <a:rPr lang="en-US" dirty="0"/>
              <a:t>and assessment should support the </a:t>
            </a:r>
            <a:r>
              <a:rPr lang="en-US" b="1" dirty="0"/>
              <a:t>maintenance and restoration </a:t>
            </a:r>
            <a:r>
              <a:rPr lang="en-US" dirty="0"/>
              <a:t>of ecosystems and their services.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Working  </a:t>
            </a:r>
            <a:r>
              <a:rPr lang="en-US" dirty="0"/>
              <a:t>Group  on  </a:t>
            </a:r>
            <a:r>
              <a:rPr lang="en-US" b="1" dirty="0"/>
              <a:t>Mapping and  Assessment  on  Ecosystems  and  their  Services  (MAES)  </a:t>
            </a:r>
            <a:r>
              <a:rPr lang="en-US" dirty="0"/>
              <a:t>was  set  up  under  the </a:t>
            </a:r>
            <a:r>
              <a:rPr lang="en-US" dirty="0" smtClean="0"/>
              <a:t>Common </a:t>
            </a:r>
            <a:r>
              <a:rPr lang="en-US" dirty="0"/>
              <a:t>Implementation Framework (CIF), the governance structure to underpin the effective delivery of the EU </a:t>
            </a:r>
            <a:r>
              <a:rPr lang="en-US" dirty="0" smtClean="0"/>
              <a:t>Biodiversity </a:t>
            </a:r>
            <a:r>
              <a:rPr lang="en-US" dirty="0"/>
              <a:t>Strategy to 2020. </a:t>
            </a:r>
            <a:endParaRPr lang="en-US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 err="1" smtClean="0"/>
              <a:t>Background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8609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03648" y="380963"/>
            <a:ext cx="7283152" cy="841781"/>
          </a:xfrm>
        </p:spPr>
        <p:txBody>
          <a:bodyPr>
            <a:noAutofit/>
          </a:bodyPr>
          <a:lstStyle/>
          <a:p>
            <a:r>
              <a:rPr lang="fi-FI" sz="2200" dirty="0" err="1" smtClean="0"/>
              <a:t>Six</a:t>
            </a:r>
            <a:r>
              <a:rPr lang="fi-FI" sz="2200" dirty="0" smtClean="0"/>
              <a:t> </a:t>
            </a:r>
            <a:r>
              <a:rPr lang="fi-FI" sz="2200" dirty="0" err="1" smtClean="0"/>
              <a:t>pilots</a:t>
            </a:r>
            <a:r>
              <a:rPr lang="fi-FI" sz="2200" dirty="0" smtClean="0"/>
              <a:t> </a:t>
            </a:r>
            <a:r>
              <a:rPr lang="fi-FI" sz="2200" dirty="0" err="1" smtClean="0"/>
              <a:t>so</a:t>
            </a:r>
            <a:r>
              <a:rPr lang="fi-FI" sz="2200" dirty="0" smtClean="0"/>
              <a:t> </a:t>
            </a:r>
            <a:r>
              <a:rPr lang="fi-FI" sz="2200" dirty="0" err="1" smtClean="0"/>
              <a:t>far</a:t>
            </a:r>
            <a:r>
              <a:rPr lang="fi-FI" sz="2200" dirty="0" smtClean="0"/>
              <a:t>, </a:t>
            </a:r>
            <a:r>
              <a:rPr lang="fi-FI" sz="2200" dirty="0" err="1" smtClean="0"/>
              <a:t>three</a:t>
            </a:r>
            <a:r>
              <a:rPr lang="fi-FI" sz="2200" dirty="0" smtClean="0"/>
              <a:t> new </a:t>
            </a:r>
            <a:r>
              <a:rPr lang="fi-FI" sz="2200" dirty="0" err="1" smtClean="0"/>
              <a:t>starting</a:t>
            </a:r>
            <a:endParaRPr lang="fi-FI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26" y="1073886"/>
            <a:ext cx="2610970" cy="368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20232" r="5378" b="25814"/>
          <a:stretch/>
        </p:blipFill>
        <p:spPr bwMode="auto">
          <a:xfrm>
            <a:off x="1315700" y="3404117"/>
            <a:ext cx="5219119" cy="331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05786" y="1116418"/>
            <a:ext cx="5301442" cy="4396363"/>
          </a:xfrm>
        </p:spPr>
        <p:txBody>
          <a:bodyPr/>
          <a:lstStyle/>
          <a:p>
            <a:r>
              <a:rPr lang="fi-FI" sz="1800" dirty="0" err="1" smtClean="0"/>
              <a:t>Nature</a:t>
            </a:r>
            <a:r>
              <a:rPr lang="fi-FI" sz="1800" dirty="0" smtClean="0"/>
              <a:t> (Art. 17), </a:t>
            </a:r>
            <a:r>
              <a:rPr lang="fi-FI" sz="1800" dirty="0" err="1" smtClean="0"/>
              <a:t>Agriculture</a:t>
            </a:r>
            <a:r>
              <a:rPr lang="fi-FI" sz="1800" dirty="0" smtClean="0"/>
              <a:t>, </a:t>
            </a:r>
            <a:r>
              <a:rPr lang="fi-FI" sz="1800" dirty="0" err="1" smtClean="0"/>
              <a:t>Forests</a:t>
            </a:r>
            <a:r>
              <a:rPr lang="fi-FI" sz="1800" dirty="0" smtClean="0"/>
              <a:t>, </a:t>
            </a:r>
            <a:r>
              <a:rPr lang="fi-FI" sz="1800" dirty="0" err="1" smtClean="0"/>
              <a:t>Freshwater</a:t>
            </a:r>
            <a:r>
              <a:rPr lang="fi-FI" sz="1800" dirty="0" smtClean="0"/>
              <a:t>, </a:t>
            </a:r>
            <a:r>
              <a:rPr lang="fi-FI" sz="1800" dirty="0" err="1" smtClean="0"/>
              <a:t>Marine</a:t>
            </a:r>
            <a:r>
              <a:rPr lang="fi-FI" sz="1800" dirty="0" smtClean="0"/>
              <a:t>, Natural Capital Accounting</a:t>
            </a:r>
          </a:p>
          <a:p>
            <a:r>
              <a:rPr lang="fi-FI" sz="1800" dirty="0" smtClean="0"/>
              <a:t>New </a:t>
            </a:r>
            <a:r>
              <a:rPr lang="fi-FI" sz="1800" dirty="0" err="1" smtClean="0"/>
              <a:t>pilots</a:t>
            </a:r>
            <a:r>
              <a:rPr lang="fi-FI" sz="1800" dirty="0" smtClean="0"/>
              <a:t>: </a:t>
            </a:r>
            <a:r>
              <a:rPr lang="fi-FI" sz="1800" dirty="0" err="1" smtClean="0"/>
              <a:t>Soil</a:t>
            </a:r>
            <a:r>
              <a:rPr lang="fi-FI" sz="1800" dirty="0" smtClean="0"/>
              <a:t>, </a:t>
            </a:r>
            <a:r>
              <a:rPr lang="fi-FI" sz="1800" dirty="0" err="1" smtClean="0"/>
              <a:t>Urban</a:t>
            </a:r>
            <a:r>
              <a:rPr lang="fi-FI" sz="1800" dirty="0" smtClean="0"/>
              <a:t>, and Air </a:t>
            </a:r>
            <a:r>
              <a:rPr lang="fi-FI" sz="1800" dirty="0" err="1" smtClean="0"/>
              <a:t>quality</a:t>
            </a:r>
            <a:r>
              <a:rPr lang="fi-FI" sz="1800" dirty="0" smtClean="0"/>
              <a:t> </a:t>
            </a:r>
            <a:r>
              <a:rPr lang="fi-FI" sz="1800" dirty="0" err="1" smtClean="0"/>
              <a:t>impact</a:t>
            </a:r>
            <a:endParaRPr lang="fi-FI" sz="1800" dirty="0" smtClean="0"/>
          </a:p>
          <a:p>
            <a:r>
              <a:rPr lang="fi-FI" sz="1800" dirty="0" smtClean="0"/>
              <a:t>Reporting in BISE, and Digital ES Atlas of EEA</a:t>
            </a:r>
          </a:p>
          <a:p>
            <a:r>
              <a:rPr lang="fi-FI" sz="1800" dirty="0" err="1" smtClean="0"/>
              <a:t>Supporting</a:t>
            </a:r>
            <a:r>
              <a:rPr lang="fi-FI" sz="1800" dirty="0" smtClean="0"/>
              <a:t> IPBES</a:t>
            </a:r>
          </a:p>
          <a:p>
            <a:endParaRPr lang="fi-FI" sz="1800" dirty="0"/>
          </a:p>
          <a:p>
            <a:endParaRPr lang="fi-FI" sz="1800" dirty="0" smtClean="0"/>
          </a:p>
        </p:txBody>
      </p:sp>
    </p:spTree>
    <p:extLst>
      <p:ext uri="{BB962C8B-B14F-4D97-AF65-F5344CB8AC3E}">
        <p14:creationId xmlns:p14="http://schemas.microsoft.com/office/powerpoint/2010/main" val="1386792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71" y="289213"/>
            <a:ext cx="2956044" cy="417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956930" y="28288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Lisätietoja </a:t>
            </a:r>
            <a:r>
              <a:rPr lang="fi-FI" dirty="0" err="1"/>
              <a:t>MAES-työstä</a:t>
            </a:r>
            <a:r>
              <a:rPr lang="fi-FI" dirty="0" smtClean="0"/>
              <a:t>:</a:t>
            </a:r>
          </a:p>
          <a:p>
            <a:r>
              <a:rPr lang="fi-FI" dirty="0" err="1" smtClean="0"/>
              <a:t>JRC:n</a:t>
            </a:r>
            <a:r>
              <a:rPr lang="fi-FI" dirty="0" smtClean="0"/>
              <a:t> </a:t>
            </a:r>
            <a:r>
              <a:rPr lang="fi-FI" dirty="0" err="1" smtClean="0"/>
              <a:t>Marmon</a:t>
            </a:r>
            <a:r>
              <a:rPr lang="fi-FI" dirty="0" smtClean="0"/>
              <a:t> esitys SOIL </a:t>
            </a:r>
            <a:r>
              <a:rPr lang="fi-FI" dirty="0" err="1" smtClean="0"/>
              <a:t>PILOTista</a:t>
            </a:r>
            <a:r>
              <a:rPr lang="fi-FI" dirty="0" smtClean="0"/>
              <a:t> ja muuta taustamateriaalia:</a:t>
            </a:r>
            <a:endParaRPr lang="fi-FI" dirty="0"/>
          </a:p>
          <a:p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circabc.europa.eu/w/browse/1eda6550-de70-4989-8d0c-f544d56e04a5</a:t>
            </a:r>
            <a:r>
              <a:rPr lang="fi-FI" dirty="0" smtClean="0"/>
              <a:t>   </a:t>
            </a:r>
          </a:p>
          <a:p>
            <a:endParaRPr lang="fi-FI" dirty="0"/>
          </a:p>
          <a:p>
            <a:r>
              <a:rPr lang="fi-FI" dirty="0" smtClean="0"/>
              <a:t>ja </a:t>
            </a:r>
            <a:r>
              <a:rPr lang="fi-FI" dirty="0" smtClean="0"/>
              <a:t>yleistietoa:</a:t>
            </a:r>
            <a:endParaRPr lang="fi-FI" dirty="0" smtClean="0">
              <a:hlinkClick r:id="rId5"/>
            </a:endParaRPr>
          </a:p>
          <a:p>
            <a:r>
              <a:rPr lang="fi-FI" dirty="0" smtClean="0">
                <a:hlinkClick r:id="rId5"/>
              </a:rPr>
              <a:t>http</a:t>
            </a:r>
            <a:r>
              <a:rPr lang="fi-FI" dirty="0">
                <a:hlinkClick r:id="rId5"/>
              </a:rPr>
              <a:t>://</a:t>
            </a:r>
            <a:r>
              <a:rPr lang="fi-FI" dirty="0" smtClean="0">
                <a:hlinkClick r:id="rId5"/>
              </a:rPr>
              <a:t>biodiversity.europa.eu/maes</a:t>
            </a:r>
            <a:r>
              <a:rPr lang="fi-FI" dirty="0" smtClean="0"/>
              <a:t> 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3075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KE_peruspohja_valkoinen_vaaleansininen_23022011">
  <a:themeElements>
    <a:clrScheme name="SYKE_LK">
      <a:dk1>
        <a:srgbClr val="000000"/>
      </a:dk1>
      <a:lt1>
        <a:srgbClr val="FFFFFF"/>
      </a:lt1>
      <a:dk2>
        <a:srgbClr val="586D78"/>
      </a:dk2>
      <a:lt2>
        <a:srgbClr val="9DCFEF"/>
      </a:lt2>
      <a:accent1>
        <a:srgbClr val="C5BF00"/>
      </a:accent1>
      <a:accent2>
        <a:srgbClr val="48A5E1"/>
      </a:accent2>
      <a:accent3>
        <a:srgbClr val="78A234"/>
      </a:accent3>
      <a:accent4>
        <a:srgbClr val="C75B2C"/>
      </a:accent4>
      <a:accent5>
        <a:srgbClr val="E6A100"/>
      </a:accent5>
      <a:accent6>
        <a:srgbClr val="A1A9C2"/>
      </a:accent6>
      <a:hlink>
        <a:srgbClr val="0897A8"/>
      </a:hlink>
      <a:folHlink>
        <a:srgbClr val="508A35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</Words>
  <Application>Microsoft Office PowerPoint</Application>
  <PresentationFormat>Näytössä katseltava diaesitys (4:3)</PresentationFormat>
  <Paragraphs>28</Paragraphs>
  <Slides>4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SYKE_peruspohja_valkoinen_vaaleansininen_23022011</vt:lpstr>
      <vt:lpstr>Tietoisku: Eurooppalainen ekosysteemiarvio (WG MAES – Mapping and assessment of ecosystems and their services)</vt:lpstr>
      <vt:lpstr>Background</vt:lpstr>
      <vt:lpstr>Six pilots so far, three new starting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2011-03-14T11:22:07Z</dcterms:created>
  <dcterms:modified xsi:type="dcterms:W3CDTF">2015-01-12T15:55:14Z</dcterms:modified>
</cp:coreProperties>
</file>